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B3C-4D01-43DC-8474-A4BB15FBE002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745C7-201C-4FA5-8B4E-96AD72A4019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FB905-05D0-4BAA-ABB7-F4B238564BC1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745C7-201C-4FA5-8B4E-96AD72A40192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62F5CEF-C6C3-496C-AF6B-B2DB19BF463F}" type="datetimeFigureOut">
              <a:rPr lang="zh-CN" altLang="en-US" smtClean="0"/>
              <a:pPr/>
              <a:t>2007-01-03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A63219-7FED-4F4D-842E-602FCB4200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cm.hit.edu.c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sun@hit.edu.c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m.hit.edu.c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ACM@HIT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1071546"/>
            <a:ext cx="8077200" cy="2256870"/>
          </a:xfrm>
        </p:spPr>
        <p:txBody>
          <a:bodyPr>
            <a:normAutofit/>
          </a:bodyPr>
          <a:lstStyle/>
          <a:p>
            <a:endParaRPr lang="en-US" altLang="zh-CN" dirty="0" smtClean="0">
              <a:hlinkClick r:id="rId3"/>
            </a:endParaRPr>
          </a:p>
          <a:p>
            <a:r>
              <a:rPr lang="en-US" altLang="zh-CN" dirty="0" smtClean="0">
                <a:hlinkClick r:id="rId3"/>
              </a:rPr>
              <a:t>http://acm.hit.edu.cn</a:t>
            </a:r>
            <a:endParaRPr lang="en-US" altLang="zh-CN" dirty="0" smtClean="0"/>
          </a:p>
          <a:p>
            <a:r>
              <a:rPr lang="en-US" altLang="zh-CN" dirty="0" smtClean="0">
                <a:hlinkClick r:id="rId4"/>
              </a:rPr>
              <a:t>sun@hit.edu.cn</a:t>
            </a:r>
            <a:endParaRPr lang="en-US" altLang="zh-CN" dirty="0" smtClean="0"/>
          </a:p>
          <a:p>
            <a:r>
              <a:rPr lang="zh-CN" altLang="en-US" dirty="0" smtClean="0"/>
              <a:t>哈尔滨工业大学</a:t>
            </a:r>
            <a:r>
              <a:rPr lang="en-US" altLang="zh-CN" dirty="0" smtClean="0"/>
              <a:t>·</a:t>
            </a:r>
            <a:r>
              <a:rPr lang="zh-CN" altLang="en-US" dirty="0" smtClean="0"/>
              <a:t>计算机科学与技术学院</a:t>
            </a:r>
            <a:endParaRPr lang="en-US" altLang="zh-CN" dirty="0" smtClean="0"/>
          </a:p>
          <a:p>
            <a:r>
              <a:rPr lang="en-US" altLang="zh-CN" dirty="0" smtClean="0"/>
              <a:t>ACM Group</a:t>
            </a:r>
          </a:p>
          <a:p>
            <a:r>
              <a:rPr lang="zh-CN" altLang="en-US" dirty="0" smtClean="0"/>
              <a:t>助理教练：孙志岗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 r="84390"/>
          <a:stretch>
            <a:fillRect/>
          </a:stretch>
        </p:blipFill>
        <p:spPr bwMode="auto">
          <a:xfrm>
            <a:off x="928662" y="5572140"/>
            <a:ext cx="150019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 l="27701" r="28444"/>
          <a:stretch>
            <a:fillRect/>
          </a:stretch>
        </p:blipFill>
        <p:spPr bwMode="auto">
          <a:xfrm>
            <a:off x="2428860" y="5572140"/>
            <a:ext cx="421484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 l="84193"/>
          <a:stretch>
            <a:fillRect/>
          </a:stretch>
        </p:blipFill>
        <p:spPr bwMode="auto">
          <a:xfrm>
            <a:off x="6643702" y="5572140"/>
            <a:ext cx="151921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竞赛集训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训练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一个</a:t>
            </a:r>
            <a:r>
              <a:rPr lang="en-US" altLang="zh-CN" dirty="0" smtClean="0"/>
              <a:t>24</a:t>
            </a:r>
            <a:r>
              <a:rPr lang="zh-CN" altLang="en-US" dirty="0" smtClean="0"/>
              <a:t>小时的场地，</a:t>
            </a:r>
            <a:r>
              <a:rPr lang="en-US" altLang="zh-CN" dirty="0" smtClean="0"/>
              <a:t>12</a:t>
            </a:r>
            <a:r>
              <a:rPr lang="zh-CN" altLang="en-US" dirty="0" smtClean="0"/>
              <a:t>台机器</a:t>
            </a:r>
            <a:endParaRPr lang="en-US" altLang="zh-CN" dirty="0" smtClean="0"/>
          </a:p>
          <a:p>
            <a:r>
              <a:rPr lang="zh-CN" altLang="en-US" dirty="0" smtClean="0"/>
              <a:t>暑假和秋季学期是集训时间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一般不停课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</a:t>
            </a:r>
            <a:r>
              <a:rPr lang="zh-CN" altLang="en-US" dirty="0" smtClean="0"/>
              <a:t>比赛时间冲突时，</a:t>
            </a:r>
            <a:r>
              <a:rPr lang="zh-CN" altLang="en-US" dirty="0" smtClean="0"/>
              <a:t>缓考</a:t>
            </a:r>
            <a:endParaRPr lang="en-US" altLang="zh-CN" dirty="0" smtClean="0"/>
          </a:p>
          <a:p>
            <a:r>
              <a:rPr lang="zh-CN" altLang="en-US" dirty="0" smtClean="0"/>
              <a:t>退役队员任教练</a:t>
            </a:r>
            <a:endParaRPr lang="en-US" altLang="zh-CN" dirty="0" smtClean="0"/>
          </a:p>
          <a:p>
            <a:r>
              <a:rPr lang="zh-CN" altLang="en-US" dirty="0" smtClean="0"/>
              <a:t>互相讨论、切磋</a:t>
            </a:r>
            <a:endParaRPr lang="en-US" altLang="zh-CN" dirty="0" smtClean="0"/>
          </a:p>
          <a:p>
            <a:r>
              <a:rPr lang="zh-CN" altLang="en-US" dirty="0" smtClean="0"/>
              <a:t>多做题，多参加各种比赛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竞赛集训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组队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逐渐磨合</a:t>
            </a:r>
            <a:endParaRPr lang="en-US" altLang="zh-CN" dirty="0" smtClean="0"/>
          </a:p>
          <a:p>
            <a:r>
              <a:rPr lang="zh-CN" altLang="en-US" dirty="0" smtClean="0"/>
              <a:t>组队原则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技术互补，两两备份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性格和谐，思想一致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如果可能，以老带新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竞赛集训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参赛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热身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HCPC Fall</a:t>
            </a:r>
          </a:p>
          <a:p>
            <a:pPr lvl="1"/>
            <a:r>
              <a:rPr lang="zh-CN" altLang="en-US" dirty="0" smtClean="0"/>
              <a:t>“光熙杯”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省赛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各赛区的网上公开赛</a:t>
            </a:r>
            <a:endParaRPr lang="en-US" altLang="zh-CN" dirty="0" smtClean="0"/>
          </a:p>
          <a:p>
            <a:r>
              <a:rPr lang="zh-CN" altLang="en-US" dirty="0" smtClean="0"/>
              <a:t>参赛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赛区布局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后勤工作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心理和身体状态调节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竞赛集训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赛后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不鼓励学生第三年参赛</a:t>
            </a:r>
            <a:endParaRPr lang="en-US" altLang="zh-CN" dirty="0" smtClean="0"/>
          </a:p>
          <a:p>
            <a:r>
              <a:rPr lang="zh-CN" altLang="en-US" dirty="0" smtClean="0"/>
              <a:t>转做后台支持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担任教练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维护</a:t>
            </a:r>
            <a:r>
              <a:rPr lang="en-US" altLang="zh-CN" dirty="0" smtClean="0"/>
              <a:t>OJ</a:t>
            </a:r>
          </a:p>
          <a:p>
            <a:pPr lvl="1"/>
            <a:r>
              <a:rPr lang="zh-CN" altLang="en-US" dirty="0" smtClean="0"/>
              <a:t>资料整理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出题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讲座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用</a:t>
            </a:r>
            <a:r>
              <a:rPr lang="en-US" altLang="zh-CN" dirty="0" smtClean="0"/>
              <a:t>ACM</a:t>
            </a:r>
            <a:r>
              <a:rPr lang="zh-CN" altLang="en-US" dirty="0" smtClean="0"/>
              <a:t>促进教学是根本</a:t>
            </a:r>
            <a:endParaRPr lang="en-US" altLang="zh-CN" dirty="0" smtClean="0"/>
          </a:p>
          <a:p>
            <a:r>
              <a:rPr lang="zh-CN" altLang="en-US" dirty="0" smtClean="0"/>
              <a:t>要有自己的</a:t>
            </a:r>
            <a:r>
              <a:rPr lang="en-US" altLang="zh-CN" dirty="0" smtClean="0"/>
              <a:t>Online</a:t>
            </a:r>
            <a:r>
              <a:rPr lang="zh-CN" altLang="en-US" dirty="0" smtClean="0"/>
              <a:t> </a:t>
            </a:r>
            <a:r>
              <a:rPr lang="en-US" altLang="zh-CN" dirty="0" smtClean="0"/>
              <a:t>Judge</a:t>
            </a:r>
          </a:p>
          <a:p>
            <a:r>
              <a:rPr lang="zh-CN" altLang="en-US" dirty="0" smtClean="0"/>
              <a:t>以学生的主动性为主，教师其次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教师的活动和煽动能力更重要</a:t>
            </a:r>
            <a:endParaRPr lang="en-US" altLang="zh-CN" dirty="0" smtClean="0"/>
          </a:p>
          <a:p>
            <a:r>
              <a:rPr lang="zh-CN" altLang="en-US" dirty="0" smtClean="0"/>
              <a:t>把竞赛成绩看得越淡，可能成绩就越好</a:t>
            </a:r>
            <a:endParaRPr lang="en-US" altLang="zh-CN" dirty="0" smtClean="0"/>
          </a:p>
          <a:p>
            <a:r>
              <a:rPr lang="zh-CN" altLang="en-US" dirty="0" smtClean="0"/>
              <a:t>从高中争取</a:t>
            </a:r>
            <a:r>
              <a:rPr lang="en-US" altLang="zh-CN" dirty="0" smtClean="0"/>
              <a:t>OI</a:t>
            </a:r>
            <a:r>
              <a:rPr lang="zh-CN" altLang="en-US" dirty="0" smtClean="0"/>
              <a:t>人才</a:t>
            </a:r>
          </a:p>
          <a:p>
            <a:r>
              <a:rPr lang="zh-CN" altLang="en-US" dirty="0" smtClean="0"/>
              <a:t>不能</a:t>
            </a:r>
            <a:r>
              <a:rPr lang="zh-CN" altLang="en-US" smtClean="0"/>
              <a:t>让</a:t>
            </a:r>
            <a:r>
              <a:rPr lang="zh-CN" altLang="en-US" smtClean="0"/>
              <a:t>学生完全“着魔”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ACM</a:t>
            </a:r>
            <a:r>
              <a:rPr lang="zh-CN" altLang="en-US" dirty="0" smtClean="0"/>
              <a:t>只能代表计算机科学的一小部分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zh-CN" altLang="en-US" dirty="0" smtClean="0"/>
              <a:t>引子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type="body" orient="vert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清华北大不用忙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上交复旦心不慌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浙大中山要努力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其它学校齐跟上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endParaRPr lang="en-US" altLang="zh-CN" dirty="0" smtClean="0"/>
          </a:p>
          <a:p>
            <a:pPr algn="r">
              <a:lnSpc>
                <a:spcPct val="150000"/>
              </a:lnSpc>
              <a:buNone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有感于大陆</a:t>
            </a:r>
            <a:r>
              <a:rPr lang="en-US" altLang="zh-CN" dirty="0" smtClean="0"/>
              <a:t>ACM</a:t>
            </a:r>
            <a:r>
              <a:rPr lang="zh-CN" altLang="en-US" dirty="0" smtClean="0"/>
              <a:t>格局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内容提要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ACM@HIT</a:t>
            </a:r>
            <a:r>
              <a:rPr lang="zh-CN" altLang="en-US" dirty="0" smtClean="0"/>
              <a:t>历史</a:t>
            </a:r>
            <a:endParaRPr lang="en-US" altLang="zh-CN" dirty="0" smtClean="0"/>
          </a:p>
          <a:p>
            <a:r>
              <a:rPr lang="zh-CN" altLang="en-US" dirty="0" smtClean="0"/>
              <a:t>与教学结合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对教学的巨大帮助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培养大批对</a:t>
            </a:r>
            <a:r>
              <a:rPr lang="en-US" altLang="zh-CN" dirty="0" smtClean="0"/>
              <a:t>ACM</a:t>
            </a:r>
            <a:r>
              <a:rPr lang="zh-CN" altLang="en-US" dirty="0" smtClean="0"/>
              <a:t>有兴趣的学生</a:t>
            </a:r>
            <a:endParaRPr lang="en-US" altLang="zh-CN" dirty="0" smtClean="0"/>
          </a:p>
          <a:p>
            <a:r>
              <a:rPr lang="zh-CN" altLang="en-US" dirty="0" smtClean="0"/>
              <a:t>学生社团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学生自发组织的</a:t>
            </a:r>
            <a:r>
              <a:rPr lang="en-US" altLang="zh-CN" dirty="0" smtClean="0"/>
              <a:t>ACM</a:t>
            </a:r>
            <a:r>
              <a:rPr lang="zh-CN" altLang="en-US" dirty="0" smtClean="0"/>
              <a:t>俱乐部</a:t>
            </a:r>
            <a:endParaRPr lang="en-US" altLang="zh-CN" dirty="0" smtClean="0"/>
          </a:p>
          <a:p>
            <a:r>
              <a:rPr lang="zh-CN" altLang="en-US" dirty="0" smtClean="0"/>
              <a:t>竞赛训练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平民武器： 题海战术</a:t>
            </a:r>
            <a:endParaRPr lang="en-US" altLang="zh-CN" dirty="0" smtClean="0"/>
          </a:p>
          <a:p>
            <a:r>
              <a:rPr lang="zh-CN" altLang="en-US" dirty="0" smtClean="0"/>
              <a:t>总结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ACM@HIT</a:t>
            </a:r>
            <a:r>
              <a:rPr lang="zh-CN" altLang="en-US" dirty="0" smtClean="0"/>
              <a:t>大事记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altLang="zh-CN" dirty="0" smtClean="0"/>
              <a:t>1998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第一次参赛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</a:t>
            </a:r>
            <a:r>
              <a:rPr lang="en-US" altLang="zh-CN" dirty="0" smtClean="0"/>
              <a:t>9</a:t>
            </a:r>
            <a:r>
              <a:rPr lang="zh-CN" altLang="en-US" dirty="0" smtClean="0"/>
              <a:t>名</a:t>
            </a:r>
            <a:endParaRPr lang="en-US" altLang="zh-CN" dirty="0" smtClean="0"/>
          </a:p>
          <a:p>
            <a:r>
              <a:rPr lang="en-US" altLang="zh-CN" dirty="0" smtClean="0"/>
              <a:t>2002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第一次有两支队伍</a:t>
            </a:r>
            <a:endParaRPr lang="en-US" altLang="zh-CN" dirty="0" smtClean="0"/>
          </a:p>
          <a:p>
            <a:r>
              <a:rPr lang="en-US" altLang="zh-CN" dirty="0" smtClean="0"/>
              <a:t>2003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3"/>
              </a:rPr>
              <a:t>http://acm.hit.edu.cn</a:t>
            </a:r>
            <a:r>
              <a:rPr lang="zh-CN" altLang="en-US" dirty="0" smtClean="0"/>
              <a:t> 开始提供服务</a:t>
            </a:r>
            <a:endParaRPr lang="en-US" altLang="zh-CN" dirty="0" smtClean="0"/>
          </a:p>
          <a:p>
            <a:r>
              <a:rPr lang="en-US" altLang="zh-CN" dirty="0" smtClean="0"/>
              <a:t>2004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第一次举办</a:t>
            </a:r>
            <a:r>
              <a:rPr lang="en-US" altLang="zh-CN" dirty="0" smtClean="0"/>
              <a:t>HCPC</a:t>
            </a:r>
          </a:p>
          <a:p>
            <a:r>
              <a:rPr lang="en-US" altLang="zh-CN" dirty="0" smtClean="0"/>
              <a:t>2005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第一次在课程中融入</a:t>
            </a:r>
            <a:r>
              <a:rPr lang="en-US" altLang="zh-CN" dirty="0" smtClean="0"/>
              <a:t>ACM</a:t>
            </a:r>
          </a:p>
          <a:p>
            <a:pPr lvl="1"/>
            <a:r>
              <a:rPr lang="en-US" altLang="zh-CN" dirty="0" smtClean="0"/>
              <a:t>ACM</a:t>
            </a:r>
            <a:r>
              <a:rPr lang="zh-CN" altLang="en-US" dirty="0" smtClean="0"/>
              <a:t>俱乐部成立</a:t>
            </a:r>
            <a:endParaRPr lang="en-US" altLang="zh-CN" dirty="0" smtClean="0"/>
          </a:p>
          <a:p>
            <a:r>
              <a:rPr lang="en-US" altLang="zh-CN" dirty="0" smtClean="0"/>
              <a:t>2006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最强阵容：四支队伍（含一支女队）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最好名次：第</a:t>
            </a:r>
            <a:r>
              <a:rPr lang="en-US" altLang="zh-CN" dirty="0" smtClean="0"/>
              <a:t>7</a:t>
            </a:r>
            <a:r>
              <a:rPr lang="zh-CN" altLang="en-US" dirty="0" smtClean="0"/>
              <a:t>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最好奖牌：金牌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ACM</a:t>
            </a:r>
            <a:r>
              <a:rPr lang="zh-CN" altLang="en-US" dirty="0" smtClean="0"/>
              <a:t>与教学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发展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与</a:t>
            </a:r>
            <a:r>
              <a:rPr lang="en-US" altLang="zh-CN" dirty="0" smtClean="0"/>
              <a:t>ACM</a:t>
            </a:r>
            <a:r>
              <a:rPr lang="zh-CN" altLang="en-US" dirty="0" smtClean="0"/>
              <a:t>结合的课程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高级语言程序设计（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语言）</a:t>
            </a:r>
            <a:endParaRPr lang="en-US" altLang="zh-CN" dirty="0" smtClean="0"/>
          </a:p>
          <a:p>
            <a:r>
              <a:rPr lang="en-US" altLang="zh-CN" dirty="0" smtClean="0"/>
              <a:t>2004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在课程中介绍</a:t>
            </a:r>
            <a:r>
              <a:rPr lang="en-US" altLang="zh-CN" dirty="0" smtClean="0"/>
              <a:t>ACM</a:t>
            </a:r>
          </a:p>
          <a:p>
            <a:r>
              <a:rPr lang="en-US" altLang="zh-CN" dirty="0" smtClean="0"/>
              <a:t>2005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两次作业采用</a:t>
            </a:r>
            <a:r>
              <a:rPr lang="en-US" altLang="zh-CN" dirty="0" smtClean="0"/>
              <a:t>ACM</a:t>
            </a:r>
            <a:r>
              <a:rPr lang="zh-CN" altLang="en-US" dirty="0" smtClean="0"/>
              <a:t>方式评判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必须</a:t>
            </a:r>
            <a:r>
              <a:rPr lang="zh-CN" altLang="en-US" dirty="0" smtClean="0"/>
              <a:t>在</a:t>
            </a:r>
            <a:r>
              <a:rPr lang="en-US" altLang="zh-CN" dirty="0" smtClean="0"/>
              <a:t>HOJ</a:t>
            </a:r>
            <a:r>
              <a:rPr lang="zh-CN" altLang="en-US" dirty="0" smtClean="0"/>
              <a:t>做</a:t>
            </a:r>
            <a:r>
              <a:rPr lang="en-US" altLang="zh-CN" dirty="0" smtClean="0"/>
              <a:t>5</a:t>
            </a:r>
            <a:r>
              <a:rPr lang="zh-CN" altLang="en-US" dirty="0" smtClean="0"/>
              <a:t>题以上才能参加期末考试</a:t>
            </a:r>
            <a:endParaRPr lang="en-US" altLang="zh-CN" dirty="0" smtClean="0"/>
          </a:p>
          <a:p>
            <a:r>
              <a:rPr lang="en-US" altLang="zh-CN" dirty="0" smtClean="0"/>
              <a:t>2006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全部作业采用</a:t>
            </a:r>
            <a:r>
              <a:rPr lang="en-US" altLang="zh-CN" dirty="0" smtClean="0"/>
              <a:t>ACM</a:t>
            </a:r>
            <a:r>
              <a:rPr lang="zh-CN" altLang="en-US" dirty="0" smtClean="0"/>
              <a:t>方式评判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作业题中一半以上为</a:t>
            </a:r>
            <a:r>
              <a:rPr lang="en-US" altLang="zh-CN" dirty="0" smtClean="0"/>
              <a:t>ACM</a:t>
            </a:r>
            <a:r>
              <a:rPr lang="zh-CN" altLang="en-US" dirty="0" smtClean="0"/>
              <a:t>竞赛原题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ACM</a:t>
            </a:r>
            <a:r>
              <a:rPr lang="zh-CN" altLang="en-US" dirty="0" smtClean="0"/>
              <a:t>与教学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效果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 smtClean="0"/>
              <a:t>采用</a:t>
            </a:r>
            <a:r>
              <a:rPr lang="en-US" altLang="zh-CN" b="1" dirty="0" smtClean="0"/>
              <a:t>ACM</a:t>
            </a:r>
            <a:r>
              <a:rPr lang="zh-CN" altLang="en-US" b="1" dirty="0" smtClean="0"/>
              <a:t>前</a:t>
            </a:r>
            <a:endParaRPr lang="zh-CN" altLang="en-US" b="1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zh-CN" altLang="en-US" b="1" dirty="0" smtClean="0"/>
              <a:t>采用</a:t>
            </a:r>
            <a:r>
              <a:rPr lang="en-US" altLang="zh-CN" b="1" dirty="0" smtClean="0"/>
              <a:t>ACM</a:t>
            </a:r>
            <a:r>
              <a:rPr lang="zh-CN" altLang="en-US" b="1" dirty="0" smtClean="0"/>
              <a:t>后</a:t>
            </a:r>
            <a:endParaRPr lang="zh-CN" altLang="en-US" b="1" dirty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教师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检查程序的工作量大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易犯错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评分尺度不一</a:t>
            </a:r>
            <a:endParaRPr lang="en-US" altLang="zh-CN" dirty="0" smtClean="0"/>
          </a:p>
          <a:p>
            <a:r>
              <a:rPr lang="zh-CN" altLang="en-US" dirty="0" smtClean="0"/>
              <a:t>学生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自以为正确就不再继续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看到成绩时很受打击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做完拉倒</a:t>
            </a:r>
            <a:endParaRPr lang="en-US" altLang="zh-CN" dirty="0" smtClean="0"/>
          </a:p>
          <a:p>
            <a:r>
              <a:rPr lang="zh-CN" altLang="en-US" dirty="0" smtClean="0"/>
              <a:t>成绩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符合正态分布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教师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宏观检查，不再运行程序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很少犯错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评分尺度基本一致</a:t>
            </a:r>
            <a:endParaRPr lang="en-US" altLang="zh-CN" dirty="0" smtClean="0"/>
          </a:p>
          <a:p>
            <a:r>
              <a:rPr lang="zh-CN" altLang="en-US" dirty="0" smtClean="0"/>
              <a:t>学生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必须要近乎完美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看到评判通过时很兴奋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爱上编程、主动找更多的题</a:t>
            </a:r>
            <a:endParaRPr lang="en-US" altLang="zh-CN" dirty="0" smtClean="0"/>
          </a:p>
          <a:p>
            <a:r>
              <a:rPr lang="zh-CN" altLang="en-US" dirty="0" smtClean="0"/>
              <a:t>成绩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90%</a:t>
            </a:r>
            <a:r>
              <a:rPr lang="zh-CN" altLang="en-US" dirty="0" smtClean="0"/>
              <a:t>以上优秀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ACM</a:t>
            </a:r>
            <a:r>
              <a:rPr lang="zh-CN" altLang="en-US" dirty="0" smtClean="0"/>
              <a:t>在民间</a:t>
            </a:r>
            <a:r>
              <a:rPr lang="en-US" altLang="zh-CN" dirty="0" smtClean="0"/>
              <a:t>——ACM</a:t>
            </a:r>
            <a:r>
              <a:rPr lang="zh-CN" altLang="en-US" dirty="0" smtClean="0"/>
              <a:t>俱乐部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起源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04</a:t>
            </a:r>
            <a:r>
              <a:rPr lang="zh-CN" altLang="en-US" dirty="0" smtClean="0"/>
              <a:t>级三个学生的热情</a:t>
            </a:r>
            <a:endParaRPr lang="en-US" altLang="zh-CN" dirty="0" smtClean="0"/>
          </a:p>
          <a:p>
            <a:r>
              <a:rPr lang="zh-CN" altLang="en-US" dirty="0" smtClean="0"/>
              <a:t>成员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2005</a:t>
            </a:r>
            <a:r>
              <a:rPr lang="zh-CN" altLang="en-US" dirty="0" smtClean="0"/>
              <a:t>年：</a:t>
            </a:r>
            <a:r>
              <a:rPr lang="en-US" altLang="zh-CN" dirty="0" smtClean="0"/>
              <a:t>30</a:t>
            </a:r>
            <a:r>
              <a:rPr lang="zh-CN" altLang="en-US" dirty="0" smtClean="0"/>
              <a:t>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2006</a:t>
            </a:r>
            <a:r>
              <a:rPr lang="zh-CN" altLang="en-US" dirty="0" smtClean="0"/>
              <a:t>年：</a:t>
            </a:r>
            <a:r>
              <a:rPr lang="en-US" altLang="zh-CN" dirty="0" smtClean="0"/>
              <a:t>50</a:t>
            </a:r>
            <a:r>
              <a:rPr lang="zh-CN" altLang="en-US" dirty="0" smtClean="0"/>
              <a:t>人（两轮淘汰后）</a:t>
            </a:r>
            <a:endParaRPr lang="en-US" altLang="zh-CN" dirty="0" smtClean="0"/>
          </a:p>
          <a:p>
            <a:r>
              <a:rPr lang="zh-CN" altLang="en-US" dirty="0" smtClean="0"/>
              <a:t>资源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价值近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元的资料库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一个</a:t>
            </a:r>
            <a:r>
              <a:rPr lang="en-US" altLang="zh-CN" dirty="0" smtClean="0"/>
              <a:t>50</a:t>
            </a:r>
            <a:r>
              <a:rPr lang="zh-CN" altLang="en-US" dirty="0" smtClean="0"/>
              <a:t>台机器的机房，周末可</a:t>
            </a:r>
            <a:r>
              <a:rPr lang="zh-CN" altLang="en-US" dirty="0" smtClean="0"/>
              <a:t>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教师参与指导算工作量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ACM</a:t>
            </a:r>
            <a:r>
              <a:rPr lang="zh-CN" altLang="en-US" dirty="0" smtClean="0"/>
              <a:t>在民间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活动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每周一次的讲座或讨论班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教师和</a:t>
            </a:r>
            <a:r>
              <a:rPr lang="en-US" altLang="zh-CN" dirty="0" smtClean="0"/>
              <a:t>ACM</a:t>
            </a:r>
            <a:r>
              <a:rPr lang="zh-CN" altLang="en-US" dirty="0" smtClean="0"/>
              <a:t>前辈做讲座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成员互相讨论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欢迎各界人士参加</a:t>
            </a:r>
            <a:endParaRPr lang="en-US" altLang="zh-CN" dirty="0" smtClean="0"/>
          </a:p>
          <a:p>
            <a:r>
              <a:rPr lang="zh-CN" altLang="en-US" dirty="0" smtClean="0"/>
              <a:t>不定期的娱乐赛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练习新学习的算法、技术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现役队员找题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综合型比赛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现役队员原创</a:t>
            </a:r>
            <a:r>
              <a:rPr lang="zh-CN" altLang="en-US" dirty="0" smtClean="0"/>
              <a:t>题</a:t>
            </a:r>
            <a:endParaRPr lang="en-US" altLang="zh-CN" dirty="0" smtClean="0"/>
          </a:p>
          <a:p>
            <a:r>
              <a:rPr lang="zh-CN" altLang="en-US" dirty="0" smtClean="0"/>
              <a:t>突出成员会进入集训队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竞赛集训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选拔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好苗子直接推荐进入集训队</a:t>
            </a:r>
            <a:endParaRPr lang="en-US" altLang="zh-CN" dirty="0" smtClean="0"/>
          </a:p>
          <a:p>
            <a:r>
              <a:rPr lang="zh-CN" altLang="en-US" dirty="0" smtClean="0"/>
              <a:t>两轮比赛选拔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春季学期的周赛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积分制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HCPC Spring</a:t>
            </a:r>
          </a:p>
          <a:p>
            <a:pPr lvl="2"/>
            <a:r>
              <a:rPr lang="zh-CN" altLang="en-US" dirty="0" smtClean="0"/>
              <a:t>个人赛</a:t>
            </a:r>
            <a:endParaRPr lang="en-US" altLang="zh-CN" dirty="0" smtClean="0"/>
          </a:p>
          <a:p>
            <a:r>
              <a:rPr lang="zh-CN" altLang="en-US" dirty="0" smtClean="0"/>
              <a:t>先看个人志向、兴趣、品格、性格，再看能力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块">
  <a:themeElements>
    <a:clrScheme name="模块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模块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363</TotalTime>
  <Words>614</Words>
  <Application>Microsoft Office PowerPoint</Application>
  <PresentationFormat>全屏显示(4:3)</PresentationFormat>
  <Paragraphs>160</Paragraphs>
  <Slides>14</Slides>
  <Notes>14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模块</vt:lpstr>
      <vt:lpstr>ACM@HIT</vt:lpstr>
      <vt:lpstr>引子</vt:lpstr>
      <vt:lpstr>内容提要</vt:lpstr>
      <vt:lpstr>ACM@HIT大事记</vt:lpstr>
      <vt:lpstr>ACM与教学——发展</vt:lpstr>
      <vt:lpstr>ACM与教学——效果</vt:lpstr>
      <vt:lpstr>ACM在民间——ACM俱乐部</vt:lpstr>
      <vt:lpstr>ACM在民间——活动</vt:lpstr>
      <vt:lpstr>竞赛集训——选拔</vt:lpstr>
      <vt:lpstr>竞赛集训——训练</vt:lpstr>
      <vt:lpstr>竞赛集训——组队</vt:lpstr>
      <vt:lpstr>竞赛集训——参赛</vt:lpstr>
      <vt:lpstr>竞赛集训——赛后</vt:lpstr>
      <vt:lpstr>总结</vt:lpstr>
    </vt:vector>
  </TitlesOfParts>
  <Company>HIT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Sunner Sun</dc:creator>
  <cp:lastModifiedBy>Sunner Sun</cp:lastModifiedBy>
  <cp:revision>66</cp:revision>
  <dcterms:created xsi:type="dcterms:W3CDTF">2007-01-03T01:53:39Z</dcterms:created>
  <dcterms:modified xsi:type="dcterms:W3CDTF">2007-01-03T08:06:32Z</dcterms:modified>
</cp:coreProperties>
</file>